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aramond" panose="020204040303010108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 Service Level will increase significantly using our suggested schedule, which will increase approximately 20% in busy hours.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342900" rtl="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Waiting space is ample</a:t>
            </a:r>
          </a:p>
          <a:p>
            <a:pPr marL="914400" lvl="1" indent="-342900" rtl="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 pool of service agents with identical skills and characteristics</a:t>
            </a:r>
          </a:p>
          <a:p>
            <a:pPr marL="914400" lvl="1" indent="-342900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Customers are serviced on a FIFO basis ; no priority classes</a:t>
            </a:r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015068" y="1752606"/>
            <a:ext cx="8158688" cy="1822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015066" y="3846051"/>
            <a:ext cx="8158689" cy="9545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Shape 26"/>
          <p:cNvCxnSpPr/>
          <p:nvPr/>
        </p:nvCxnSpPr>
        <p:spPr>
          <a:xfrm>
            <a:off x="2012723" y="3710585"/>
            <a:ext cx="8163379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295400" y="4815414"/>
            <a:ext cx="9609666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1041426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295400" y="5382153"/>
            <a:ext cx="9609666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303867" y="982132"/>
            <a:ext cx="9592731" cy="2954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303867" y="4343398"/>
            <a:ext cx="9592731" cy="1532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Shape 102"/>
          <p:cNvCxnSpPr/>
          <p:nvPr/>
        </p:nvCxnSpPr>
        <p:spPr>
          <a:xfrm>
            <a:off x="1396169" y="4140198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446212" y="982132"/>
            <a:ext cx="9296397" cy="2370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674811" y="3352800"/>
            <a:ext cx="8839201" cy="58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1295400" y="4343398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862012" y="87996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10600267" y="2827869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cxnSp>
        <p:nvCxnSpPr>
          <p:cNvPr id="112" name="Shape 112"/>
          <p:cNvCxnSpPr/>
          <p:nvPr/>
        </p:nvCxnSpPr>
        <p:spPr>
          <a:xfrm>
            <a:off x="1396169" y="4140198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295401" y="3308580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295400" y="4777380"/>
            <a:ext cx="9609668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446212" y="982132"/>
            <a:ext cx="9296397" cy="2243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295400" y="3639312"/>
            <a:ext cx="9609668" cy="88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1295400" y="4529667"/>
            <a:ext cx="9609668" cy="134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862012" y="87996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0600267" y="259926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cxnSp>
        <p:nvCxnSpPr>
          <p:cNvPr id="128" name="Shape 128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295400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295400" y="3630167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1295400" y="4470398"/>
            <a:ext cx="9609669" cy="14054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Shape 13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4436530" y="-584197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" name="Shape 14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 rot="5400000">
            <a:off x="7497935" y="2483551"/>
            <a:ext cx="4893735" cy="1890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3" cy="7433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" name="Shape 150"/>
          <p:cNvCxnSpPr/>
          <p:nvPr/>
        </p:nvCxnSpPr>
        <p:spPr>
          <a:xfrm>
            <a:off x="8863889" y="990600"/>
            <a:ext cx="0" cy="4876799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Shape 32"/>
          <p:cNvGrpSpPr/>
          <p:nvPr/>
        </p:nvGrpSpPr>
        <p:grpSpPr>
          <a:xfrm>
            <a:off x="-16933" y="0"/>
            <a:ext cx="12231160" cy="6856214"/>
            <a:chOff x="-16933" y="0"/>
            <a:chExt cx="12231160" cy="6856214"/>
          </a:xfrm>
        </p:grpSpPr>
        <p:pic>
          <p:nvPicPr>
            <p:cNvPr id="33" name="Shape 3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4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Shape 34"/>
            <p:cNvSpPr/>
            <p:nvPr/>
          </p:nvSpPr>
          <p:spPr>
            <a:xfrm>
              <a:off x="2328332" y="1540930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35" name="Shape 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3" y="3147608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Shape 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8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5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320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7983232" y="5037662"/>
            <a:ext cx="897466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2692397" y="5037662"/>
            <a:ext cx="5214634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956900" y="5037662"/>
            <a:ext cx="55116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" name="Shape 42"/>
          <p:cNvCxnSpPr/>
          <p:nvPr/>
        </p:nvCxnSpPr>
        <p:spPr>
          <a:xfrm>
            <a:off x="2692399" y="3522130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hape 4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hape 5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98448" y="2560319"/>
            <a:ext cx="4718303" cy="3310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6181344" y="2560319"/>
            <a:ext cx="4718303" cy="3310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3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1295400" y="3243261"/>
            <a:ext cx="4718303" cy="26326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6180669" y="2658533"/>
            <a:ext cx="4718303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72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6180669" y="3243261"/>
            <a:ext cx="4718303" cy="26326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" name="Shape 6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" name="Shape 7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293811" y="1388533"/>
            <a:ext cx="3718455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5418667" y="982130"/>
            <a:ext cx="5469465" cy="4893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" name="Shape 81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5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2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6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15736" y="0"/>
            <a:ext cx="12229961" cy="6856214"/>
            <a:chOff x="-15736" y="0"/>
            <a:chExt cx="12229961" cy="6856214"/>
          </a:xfrm>
        </p:grpSpPr>
        <p:pic>
          <p:nvPicPr>
            <p:cNvPr id="11" name="Shape 11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4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12"/>
            <p:cNvSpPr/>
            <p:nvPr/>
          </p:nvSpPr>
          <p:spPr>
            <a:xfrm>
              <a:off x="608012" y="609600"/>
              <a:ext cx="10972799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pic>
          <p:nvPicPr>
            <p:cNvPr id="13" name="Shape 13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39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Shape 14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5" y="3153832"/>
              <a:ext cx="777239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ghtsquared.com/2015/04/100-customer-service-statistics-you-need-to-know/" TargetMode="External"/><Relationship Id="rId7" Type="http://schemas.openxmlformats.org/officeDocument/2006/relationships/hyperlink" Target="http://www.statista.com/topics/2169/call-center-services-industry-in-the-u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.technion.ac.il/serveng/callcenterdata/index.html" TargetMode="External"/><Relationship Id="rId5" Type="http://schemas.openxmlformats.org/officeDocument/2006/relationships/hyperlink" Target="https://www.zendesk.com/resources/the-impact-of-customer-service/" TargetMode="External"/><Relationship Id="rId4" Type="http://schemas.openxmlformats.org/officeDocument/2006/relationships/hyperlink" Target="http://www.newvoicemedia.com/blog/the-multibillion-dollar-cost-of-poor-customer-service-infographic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2353397" y="2747541"/>
            <a:ext cx="8158688" cy="8769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rgbClr val="172A4B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Call Center Scheduling Problem 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2015066" y="3846051"/>
            <a:ext cx="8158689" cy="9545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Sida Cai, Zhe Hu, Junqing Zhu </a:t>
            </a:r>
          </a:p>
          <a:p>
            <a:pPr marL="0" marR="0" lvl="0" indent="0" algn="ctr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225" y="1394799"/>
            <a:ext cx="3562350" cy="476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771225" y="602225"/>
            <a:ext cx="4491900" cy="5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Erlang Model Results  </a:t>
            </a:r>
          </a:p>
        </p:txBody>
      </p:sp>
      <p:cxnSp>
        <p:nvCxnSpPr>
          <p:cNvPr id="260" name="Shape 260"/>
          <p:cNvCxnSpPr/>
          <p:nvPr/>
        </p:nvCxnSpPr>
        <p:spPr>
          <a:xfrm rot="10800000" flipH="1">
            <a:off x="771225" y="1192925"/>
            <a:ext cx="5859600" cy="7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225" y="1349800"/>
            <a:ext cx="9049449" cy="48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/>
          <p:nvPr/>
        </p:nvSpPr>
        <p:spPr>
          <a:xfrm>
            <a:off x="1187200" y="4887750"/>
            <a:ext cx="4152000" cy="65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000" b="1"/>
              <a:t>Shift 1, 8 agents</a:t>
            </a:r>
          </a:p>
        </p:txBody>
      </p:sp>
      <p:sp>
        <p:nvSpPr>
          <p:cNvPr id="263" name="Shape 263"/>
          <p:cNvSpPr/>
          <p:nvPr/>
        </p:nvSpPr>
        <p:spPr>
          <a:xfrm>
            <a:off x="5317150" y="4887750"/>
            <a:ext cx="3836100" cy="65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" b="1"/>
              <a:t>Shift 2, 8 agents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2134450" y="4357300"/>
            <a:ext cx="4294200" cy="53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2121800" y="4445700"/>
            <a:ext cx="4491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000" b="1"/>
              <a:t>Shift 3, 6 agents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  <p:cxnSp>
        <p:nvCxnSpPr>
          <p:cNvPr id="272" name="Shape 272"/>
          <p:cNvCxnSpPr/>
          <p:nvPr/>
        </p:nvCxnSpPr>
        <p:spPr>
          <a:xfrm rot="10800000" flipH="1">
            <a:off x="751775" y="1220200"/>
            <a:ext cx="5859600" cy="7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73" name="Shape 273"/>
          <p:cNvSpPr txBox="1"/>
          <p:nvPr/>
        </p:nvSpPr>
        <p:spPr>
          <a:xfrm>
            <a:off x="771225" y="602225"/>
            <a:ext cx="6253500" cy="5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Simulate Reality and Test Our Results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771225" y="789825"/>
            <a:ext cx="10375500" cy="19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5600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2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Assumptions:</a:t>
            </a:r>
          </a:p>
          <a:p>
            <a:pPr marL="914400" lvl="1" indent="-355600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○"/>
            </a:pPr>
            <a:r>
              <a:rPr lang="en-US" sz="2000">
                <a:solidFill>
                  <a:schemeClr val="dk1"/>
                </a:solidFill>
              </a:rPr>
              <a:t>The arrivals are Poisson Process at different rates based on different time periods </a:t>
            </a:r>
          </a:p>
          <a:p>
            <a:pPr marL="914400" lvl="1" indent="-355600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○"/>
            </a:pPr>
            <a:r>
              <a:rPr lang="en-US" sz="2000">
                <a:solidFill>
                  <a:schemeClr val="dk1"/>
                </a:solidFill>
              </a:rPr>
              <a:t>The service times are independent identical exponential distributed with a constant rate</a:t>
            </a:r>
          </a:p>
          <a:p>
            <a:pPr marL="914400" lvl="1" indent="-355600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○"/>
            </a:pPr>
            <a:r>
              <a:rPr lang="en-US" sz="2000">
                <a:solidFill>
                  <a:schemeClr val="dk1"/>
                </a:solidFill>
              </a:rPr>
              <a:t>Customers independently get impatient with iid impatience times distributed as exponential at a constant rate</a:t>
            </a:r>
          </a:p>
          <a:p>
            <a:pPr marL="457200" lvl="0" indent="0" rtl="0">
              <a:lnSpc>
                <a:spcPct val="90000"/>
              </a:lnSpc>
              <a:spcBef>
                <a:spcPts val="600"/>
              </a:spcBef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2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Methods:</a:t>
            </a:r>
          </a:p>
          <a:p>
            <a:pPr marL="914400" lvl="1" indent="-355600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○"/>
            </a:pPr>
            <a:r>
              <a:rPr lang="en-US" sz="2000">
                <a:solidFill>
                  <a:schemeClr val="dk1"/>
                </a:solidFill>
              </a:rPr>
              <a:t>Simulating the time of incoming calls, service times and impatient times for different time period</a:t>
            </a:r>
          </a:p>
          <a:p>
            <a:pPr marL="914400" lvl="1" indent="-355600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○"/>
            </a:pPr>
            <a:r>
              <a:rPr lang="en-US" sz="2000">
                <a:solidFill>
                  <a:schemeClr val="dk1"/>
                </a:solidFill>
              </a:rPr>
              <a:t>Using the Monte Carlo to estimate the number of incoming calls, number of impatient customers and service level</a:t>
            </a:r>
          </a:p>
          <a:p>
            <a:pPr marL="914400" lvl="1" indent="-355600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○"/>
            </a:pPr>
            <a:r>
              <a:rPr lang="en-US" sz="2000">
                <a:solidFill>
                  <a:schemeClr val="dk1"/>
                </a:solidFill>
              </a:rPr>
              <a:t>Find the number of agents that achieves 90% service level on different time periods</a:t>
            </a: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600"/>
              </a:spcBef>
              <a:buNone/>
            </a:pPr>
            <a:endParaRPr sz="2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sp>
        <p:nvSpPr>
          <p:cNvPr id="281" name="Shape 281"/>
          <p:cNvSpPr txBox="1"/>
          <p:nvPr/>
        </p:nvSpPr>
        <p:spPr>
          <a:xfrm>
            <a:off x="751775" y="704200"/>
            <a:ext cx="4327200" cy="5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 of Matlab Code 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9075" y="1410199"/>
            <a:ext cx="4327174" cy="45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1675" y="1410200"/>
            <a:ext cx="4546600" cy="4558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Shape 284"/>
          <p:cNvCxnSpPr/>
          <p:nvPr/>
        </p:nvCxnSpPr>
        <p:spPr>
          <a:xfrm rot="10800000" flipH="1">
            <a:off x="751775" y="1220200"/>
            <a:ext cx="5859600" cy="7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224" y="1626737"/>
            <a:ext cx="9159549" cy="3943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" name="Shape 291"/>
          <p:cNvCxnSpPr/>
          <p:nvPr/>
        </p:nvCxnSpPr>
        <p:spPr>
          <a:xfrm rot="10800000" flipH="1">
            <a:off x="751775" y="1220200"/>
            <a:ext cx="5859600" cy="7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2" name="Shape 292"/>
          <p:cNvSpPr txBox="1"/>
          <p:nvPr/>
        </p:nvSpPr>
        <p:spPr>
          <a:xfrm>
            <a:off x="619500" y="685200"/>
            <a:ext cx="3988200" cy="51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Simulation Result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  <p:cxnSp>
        <p:nvCxnSpPr>
          <p:cNvPr id="299" name="Shape 299"/>
          <p:cNvCxnSpPr/>
          <p:nvPr/>
        </p:nvCxnSpPr>
        <p:spPr>
          <a:xfrm rot="10800000" flipH="1">
            <a:off x="751775" y="1220200"/>
            <a:ext cx="5859600" cy="7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00" name="Shape 300"/>
          <p:cNvSpPr txBox="1"/>
          <p:nvPr/>
        </p:nvSpPr>
        <p:spPr>
          <a:xfrm>
            <a:off x="619500" y="685200"/>
            <a:ext cx="3988200" cy="51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Simulation Result</a:t>
            </a:r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75" y="1395399"/>
            <a:ext cx="8433676" cy="45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  <p:cxnSp>
        <p:nvCxnSpPr>
          <p:cNvPr id="308" name="Shape 308"/>
          <p:cNvCxnSpPr/>
          <p:nvPr/>
        </p:nvCxnSpPr>
        <p:spPr>
          <a:xfrm rot="10800000" flipH="1">
            <a:off x="751775" y="1220200"/>
            <a:ext cx="5859600" cy="7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09" name="Shape 309"/>
          <p:cNvSpPr txBox="1"/>
          <p:nvPr/>
        </p:nvSpPr>
        <p:spPr>
          <a:xfrm>
            <a:off x="771900" y="685200"/>
            <a:ext cx="3988200" cy="51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Schedule Comparison</a:t>
            </a:r>
          </a:p>
        </p:txBody>
      </p:sp>
      <p:sp>
        <p:nvSpPr>
          <p:cNvPr id="310" name="Shape 310"/>
          <p:cNvSpPr/>
          <p:nvPr/>
        </p:nvSpPr>
        <p:spPr>
          <a:xfrm>
            <a:off x="1301875" y="2698875"/>
            <a:ext cx="4491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000" b="1"/>
              <a:t>Shift 1, 8 agents</a:t>
            </a:r>
          </a:p>
        </p:txBody>
      </p:sp>
      <p:sp>
        <p:nvSpPr>
          <p:cNvPr id="311" name="Shape 311"/>
          <p:cNvSpPr/>
          <p:nvPr/>
        </p:nvSpPr>
        <p:spPr>
          <a:xfrm>
            <a:off x="5793775" y="2698875"/>
            <a:ext cx="4491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000" b="1"/>
              <a:t>Shift 2, 8 agents</a:t>
            </a:r>
          </a:p>
        </p:txBody>
      </p:sp>
      <p:sp>
        <p:nvSpPr>
          <p:cNvPr id="312" name="Shape 312"/>
          <p:cNvSpPr/>
          <p:nvPr/>
        </p:nvSpPr>
        <p:spPr>
          <a:xfrm>
            <a:off x="1301875" y="4893075"/>
            <a:ext cx="4491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000" b="1"/>
              <a:t>Shift 1, 8 agents</a:t>
            </a:r>
          </a:p>
        </p:txBody>
      </p:sp>
      <p:sp>
        <p:nvSpPr>
          <p:cNvPr id="313" name="Shape 313"/>
          <p:cNvSpPr/>
          <p:nvPr/>
        </p:nvSpPr>
        <p:spPr>
          <a:xfrm>
            <a:off x="5793775" y="4893075"/>
            <a:ext cx="4491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000" b="1"/>
              <a:t>Shift 2, 8 agents</a:t>
            </a:r>
          </a:p>
        </p:txBody>
      </p:sp>
      <p:sp>
        <p:nvSpPr>
          <p:cNvPr id="314" name="Shape 314"/>
          <p:cNvSpPr/>
          <p:nvPr/>
        </p:nvSpPr>
        <p:spPr>
          <a:xfrm>
            <a:off x="3641600" y="4451175"/>
            <a:ext cx="4491900" cy="4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000" b="1"/>
              <a:t>Shift 3, 5 agents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4432400" y="1936950"/>
            <a:ext cx="3149100" cy="51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Current Schedule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4699175" y="3795975"/>
            <a:ext cx="2181000" cy="44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Our Schedule </a:t>
            </a: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751775" y="591350"/>
            <a:ext cx="2180100" cy="69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References </a:t>
            </a:r>
          </a:p>
        </p:txBody>
      </p:sp>
      <p:cxnSp>
        <p:nvCxnSpPr>
          <p:cNvPr id="323" name="Shape 323"/>
          <p:cNvCxnSpPr/>
          <p:nvPr/>
        </p:nvCxnSpPr>
        <p:spPr>
          <a:xfrm rot="10800000" flipH="1">
            <a:off x="751775" y="1220200"/>
            <a:ext cx="5859600" cy="7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24" name="Shape 324"/>
          <p:cNvSpPr txBox="1"/>
          <p:nvPr/>
        </p:nvSpPr>
        <p:spPr>
          <a:xfrm>
            <a:off x="866975" y="1473750"/>
            <a:ext cx="9768600" cy="353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-US" sz="1600" u="sng"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http://www.insightsquared.com/2015/04/100-customer-service-statistics-you-need-to-know/</a:t>
            </a:r>
          </a:p>
          <a:p>
            <a:pPr lvl="0">
              <a:spcBef>
                <a:spcPts val="0"/>
              </a:spcBef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-US" sz="1600" u="sng"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http://www.newvoicemedia.com/blog/the-multibillion-dollar-cost-of-poor-customer-service-infographic/</a:t>
            </a:r>
          </a:p>
          <a:p>
            <a:pPr lvl="0" rtl="0">
              <a:spcBef>
                <a:spcPts val="0"/>
              </a:spcBef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-US" sz="1600" u="sng"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https://www.zendesk.com/resources/the-impact-of-customer-service/</a:t>
            </a:r>
          </a:p>
          <a:p>
            <a:pPr lvl="0" rtl="0">
              <a:spcBef>
                <a:spcPts val="0"/>
              </a:spcBef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-US" sz="1600" u="sng">
                <a:latin typeface="Comic Sans MS"/>
                <a:ea typeface="Comic Sans MS"/>
                <a:cs typeface="Comic Sans MS"/>
                <a:sym typeface="Comic Sans MS"/>
                <a:hlinkClick r:id="rId6"/>
              </a:rPr>
              <a:t>http://ie.technion.ac.il/serveng/callcenterdata/index.html</a:t>
            </a:r>
          </a:p>
          <a:p>
            <a:pPr lvl="0" rtl="0">
              <a:spcBef>
                <a:spcPts val="0"/>
              </a:spcBef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0200" rtl="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-US" sz="1600" u="sng">
                <a:latin typeface="Comic Sans MS"/>
                <a:ea typeface="Comic Sans MS"/>
                <a:cs typeface="Comic Sans MS"/>
                <a:sym typeface="Comic Sans MS"/>
                <a:hlinkClick r:id="rId7"/>
              </a:rPr>
              <a:t>http://www.statista.com/topics/2169/call-center-services-industry-in-the-us/</a:t>
            </a:r>
          </a:p>
          <a:p>
            <a:pPr lvl="0" rtl="0">
              <a:spcBef>
                <a:spcPts val="0"/>
              </a:spcBef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751764" y="741416"/>
            <a:ext cx="40698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Executive Summary </a:t>
            </a:r>
          </a:p>
        </p:txBody>
      </p:sp>
      <p:sp>
        <p:nvSpPr>
          <p:cNvPr id="165" name="Shape 165"/>
          <p:cNvSpPr/>
          <p:nvPr/>
        </p:nvSpPr>
        <p:spPr>
          <a:xfrm>
            <a:off x="751775" y="1285100"/>
            <a:ext cx="6366600" cy="468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ic Sans MS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overview of the call center industry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ic Sans MS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Introduction to the call center scheduling problem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ic Sans MS"/>
              <a:buChar char="○"/>
            </a:pPr>
            <a:r>
              <a:rPr lang="en-US"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Objectives 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ic Sans MS"/>
              <a:buChar char="○"/>
            </a:pPr>
            <a:r>
              <a:rPr lang="en-US"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Assumptions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ic Sans MS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Call Center Data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ic Sans MS"/>
              <a:buChar char="●"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Erlang Model </a:t>
            </a:r>
          </a:p>
          <a:p>
            <a:pPr marL="914400" lvl="1" indent="-330200" rtl="0">
              <a:spcBef>
                <a:spcPts val="0"/>
              </a:spcBef>
              <a:buClr>
                <a:schemeClr val="dk1"/>
              </a:buClr>
              <a:buSzPct val="88888"/>
              <a:buFont typeface="Comic Sans MS"/>
              <a:buChar char="○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Assumptions </a:t>
            </a:r>
          </a:p>
          <a:p>
            <a:pPr marL="914400" lvl="1" indent="-330200" rtl="0">
              <a:spcBef>
                <a:spcPts val="0"/>
              </a:spcBef>
              <a:buClr>
                <a:schemeClr val="dk1"/>
              </a:buClr>
              <a:buSzPct val="88888"/>
              <a:buFont typeface="Comic Sans MS"/>
              <a:buChar char="○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Service time and impatience time </a:t>
            </a:r>
          </a:p>
          <a:p>
            <a:pPr marL="914400" lvl="1" indent="-330200" rtl="0">
              <a:spcBef>
                <a:spcPts val="0"/>
              </a:spcBef>
              <a:buClr>
                <a:schemeClr val="dk1"/>
              </a:buClr>
              <a:buSzPct val="88888"/>
              <a:buFont typeface="Comic Sans MS"/>
              <a:buChar char="○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Results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ic Sans MS"/>
              <a:buChar char="●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Monte Carlo Simulation 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ic Sans MS"/>
              <a:buChar char="○"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Assumptions and methods 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ic Sans MS"/>
              <a:buChar char="○"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Results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66" name="Shape 166"/>
          <p:cNvCxnSpPr/>
          <p:nvPr/>
        </p:nvCxnSpPr>
        <p:spPr>
          <a:xfrm rot="10800000" flipH="1">
            <a:off x="751775" y="1220200"/>
            <a:ext cx="5859600" cy="7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751775" y="644075"/>
            <a:ext cx="5736900" cy="62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Call center and Customer Service  </a:t>
            </a:r>
          </a:p>
        </p:txBody>
      </p:sp>
      <p:cxnSp>
        <p:nvCxnSpPr>
          <p:cNvPr id="173" name="Shape 173"/>
          <p:cNvCxnSpPr/>
          <p:nvPr/>
        </p:nvCxnSpPr>
        <p:spPr>
          <a:xfrm rot="10800000" flipH="1">
            <a:off x="751775" y="1220200"/>
            <a:ext cx="5859600" cy="7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4" name="Shape 174"/>
          <p:cNvSpPr txBox="1"/>
          <p:nvPr/>
        </p:nvSpPr>
        <p:spPr>
          <a:xfrm>
            <a:off x="889975" y="1427676"/>
            <a:ext cx="10528800" cy="17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2000"/>
              </a:spcAft>
              <a:buSzPct val="100000"/>
              <a:buFont typeface="Comic Sans MS"/>
              <a:buChar char="●"/>
            </a:pP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75% of customers believe it takes too long to reach a live agent</a:t>
            </a:r>
          </a:p>
          <a:p>
            <a:pPr marL="457200" lvl="0" indent="-330200" rtl="0">
              <a:spcBef>
                <a:spcPts val="0"/>
              </a:spcBef>
              <a:spcAft>
                <a:spcPts val="2000"/>
              </a:spcAft>
              <a:buSzPct val="100000"/>
              <a:buFont typeface="Comic Sans MS"/>
              <a:buChar char="●"/>
            </a:pP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53% of customers are angry if they don’t speak to a real person right way</a:t>
            </a:r>
          </a:p>
          <a:p>
            <a:pPr marL="457200" lvl="0" indent="-330200" rtl="0">
              <a:spcBef>
                <a:spcPts val="0"/>
              </a:spcBef>
              <a:spcAft>
                <a:spcPts val="2000"/>
              </a:spcAft>
              <a:buSzPct val="100000"/>
              <a:buFont typeface="Comic Sans MS"/>
              <a:buChar char="●"/>
            </a:pP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82% of customers have stopped doing business with company because of its bad customers service</a:t>
            </a:r>
          </a:p>
          <a:p>
            <a:pPr marL="457200" lvl="0" indent="-330200" rtl="0">
              <a:spcBef>
                <a:spcPts val="0"/>
              </a:spcBef>
              <a:spcAft>
                <a:spcPts val="2000"/>
              </a:spcAft>
              <a:buSzPct val="100000"/>
              <a:buFont typeface="Comic Sans MS"/>
              <a:buChar char="●"/>
            </a:pPr>
            <a:r>
              <a:rPr lang="en-US" sz="1600" dirty="0">
                <a:latin typeface="Comic Sans MS"/>
                <a:ea typeface="Comic Sans MS"/>
                <a:cs typeface="Comic Sans MS"/>
                <a:sym typeface="Comic Sans MS"/>
              </a:rPr>
              <a:t>95% of customers share their bad experiences with others  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1105050" y="3217050"/>
            <a:ext cx="9830100" cy="262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889975" y="3491762"/>
            <a:ext cx="10344600" cy="261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-US" sz="2000">
                <a:latin typeface="Comic Sans MS"/>
                <a:ea typeface="Comic Sans MS"/>
                <a:cs typeface="Comic Sans MS"/>
                <a:sym typeface="Comic Sans MS"/>
              </a:rPr>
              <a:t>Call center: </a:t>
            </a:r>
          </a:p>
          <a:p>
            <a:pPr marL="914400" lvl="1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○"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Inbound call center: customer service</a:t>
            </a:r>
          </a:p>
          <a:p>
            <a:pPr marL="914400" lvl="1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○"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Outbound call center: telemarketing, market research and the seeking of charitable donations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55600" rtl="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2013, the revenue of telemarketing and call center services in the United Statistics reached approximately 18 billion U.S. dollars </a:t>
            </a:r>
          </a:p>
          <a:p>
            <a:pPr marL="0" lvl="0" indent="0">
              <a:spcBef>
                <a:spcPts val="0"/>
              </a:spcBef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675800" y="614400"/>
            <a:ext cx="6434700" cy="71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Objectives and Assumptions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675800" y="795900"/>
            <a:ext cx="10997700" cy="52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mic Sans MS"/>
              <a:buChar char="●"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Objective: 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mic Sans MS"/>
              <a:buChar char="○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Minimize number of agents, given target acceptable waiting time and required service level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mic Sans MS"/>
              <a:buChar char="●"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Assumptions: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mic Sans MS"/>
              <a:buChar char="○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No precedence: Each call is not sequence dependent.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mic Sans MS"/>
              <a:buChar char="○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Non preemptive: Calls are worked to completion once an agent picks up a call.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mic Sans MS"/>
              <a:buChar char="○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Single queue 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○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FCFS: first come, first served </a:t>
            </a:r>
          </a:p>
        </p:txBody>
      </p:sp>
      <p:cxnSp>
        <p:nvCxnSpPr>
          <p:cNvPr id="184" name="Shape 184"/>
          <p:cNvCxnSpPr/>
          <p:nvPr/>
        </p:nvCxnSpPr>
        <p:spPr>
          <a:xfrm rot="10800000" flipH="1">
            <a:off x="751775" y="1220200"/>
            <a:ext cx="5859600" cy="7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813200" y="583650"/>
            <a:ext cx="3017400" cy="70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Call Center Data 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593250" y="982375"/>
            <a:ext cx="11005500" cy="11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mic Sans MS"/>
              <a:buChar char="●"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Telephone data for a call center of an “anonymous bank” in Israel 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12 months, 20,000 to 30,000 calls/month 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425" y="1906850"/>
            <a:ext cx="10449149" cy="30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651950" y="4866050"/>
            <a:ext cx="5452500" cy="143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Vru_entry:</a:t>
            </a:r>
            <a:r>
              <a:rPr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time of incoming calls 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Vru_time:</a:t>
            </a:r>
            <a:r>
              <a:rPr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time spent in the Voice Response Unit 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Q_start:</a:t>
            </a:r>
            <a:r>
              <a:rPr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time that customers enter queue </a:t>
            </a:r>
          </a:p>
          <a:p>
            <a:pPr lvl="0" rtl="0"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5852600" y="4981875"/>
            <a:ext cx="5575500" cy="138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Q_time:</a:t>
            </a:r>
            <a:r>
              <a:rPr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time spent in the queue 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Outcome:</a:t>
            </a:r>
            <a:r>
              <a:rPr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hang ups, services by an agent 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Ser_time:</a:t>
            </a:r>
            <a:r>
              <a:rPr lang="en-US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time serviced by an agent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5" name="Shape 195"/>
          <p:cNvCxnSpPr/>
          <p:nvPr/>
        </p:nvCxnSpPr>
        <p:spPr>
          <a:xfrm rot="10800000" flipH="1">
            <a:off x="813200" y="1135700"/>
            <a:ext cx="5859600" cy="7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580525" y="594175"/>
            <a:ext cx="10375500" cy="19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342900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omic Sans MS"/>
              <a:buChar char="●"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extra assumptions:</a:t>
            </a:r>
          </a:p>
          <a:p>
            <a:pPr marL="914400" lvl="1" indent="-342900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omic Sans MS"/>
              <a:buChar char="○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Erlang model assumes that both </a:t>
            </a: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service time</a:t>
            </a: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arrival time</a:t>
            </a: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have a very specific, </a:t>
            </a: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exponential distribution</a:t>
            </a: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</a:p>
          <a:p>
            <a:pPr marL="914400" lvl="1" indent="-342900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omic Sans MS"/>
              <a:buChar char="○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Customers do </a:t>
            </a: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</a:t>
            </a: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leave the system before being served; no abandonments</a:t>
            </a:r>
            <a:r>
              <a:rPr lang="en-US" sz="1800">
                <a:solidFill>
                  <a:schemeClr val="dk1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775" y="3076375"/>
            <a:ext cx="4064775" cy="20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998800" y="2322225"/>
            <a:ext cx="4886700" cy="10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Exponentially distributed service time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875" y="5046925"/>
            <a:ext cx="5061524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1837" y="5456500"/>
            <a:ext cx="191452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3337" y="5802300"/>
            <a:ext cx="191452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55150" y="5504125"/>
            <a:ext cx="2667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41025" y="5829302"/>
            <a:ext cx="402336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28150" y="3024525"/>
            <a:ext cx="3976827" cy="20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5987975" y="2322224"/>
            <a:ext cx="5027700" cy="10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Exponentially distributed arrival time</a:t>
            </a:r>
            <a:r>
              <a:rPr lang="en-US" sz="2600">
                <a:solidFill>
                  <a:schemeClr val="dk1"/>
                </a:solidFill>
              </a:rPr>
              <a:t> 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54998" y="5046925"/>
            <a:ext cx="54387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0437" y="5456500"/>
            <a:ext cx="191452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48037" y="5802287"/>
            <a:ext cx="191452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67712" y="5494175"/>
            <a:ext cx="190500" cy="2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158212" y="5844740"/>
            <a:ext cx="402324" cy="24849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713375" y="667350"/>
            <a:ext cx="3624900" cy="7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Erlang Model</a:t>
            </a:r>
          </a:p>
        </p:txBody>
      </p:sp>
      <p:cxnSp>
        <p:nvCxnSpPr>
          <p:cNvPr id="217" name="Shape 217"/>
          <p:cNvCxnSpPr/>
          <p:nvPr/>
        </p:nvCxnSpPr>
        <p:spPr>
          <a:xfrm rot="10800000" flipH="1">
            <a:off x="712375" y="1212525"/>
            <a:ext cx="5859600" cy="7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300" y="2304973"/>
            <a:ext cx="3162300" cy="343542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619500" y="685200"/>
            <a:ext cx="3988200" cy="51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Service Time </a:t>
            </a:r>
          </a:p>
        </p:txBody>
      </p:sp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2297" y="2263925"/>
            <a:ext cx="6839650" cy="3552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Shape 226"/>
          <p:cNvCxnSpPr/>
          <p:nvPr/>
        </p:nvCxnSpPr>
        <p:spPr>
          <a:xfrm rot="10800000" flipH="1">
            <a:off x="682650" y="1203900"/>
            <a:ext cx="5859600" cy="7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7" name="Shape 227"/>
          <p:cNvSpPr txBox="1"/>
          <p:nvPr/>
        </p:nvSpPr>
        <p:spPr>
          <a:xfrm>
            <a:off x="1164575" y="1358650"/>
            <a:ext cx="6839700" cy="8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SzPct val="100000"/>
              <a:buFont typeface="Comic Sans MS"/>
              <a:buChar char="●"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90% service time is less than 420s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760300" y="641825"/>
            <a:ext cx="4766700" cy="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Impatience Time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225" y="2101075"/>
            <a:ext cx="2476825" cy="405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0575" y="2101074"/>
            <a:ext cx="7930899" cy="405732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760300" y="1202252"/>
            <a:ext cx="10379100" cy="116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Customers do NOT leave the system before being served; no abandonments</a:t>
            </a:r>
            <a:r>
              <a:rPr lang="en-US" sz="1800">
                <a:solidFill>
                  <a:schemeClr val="dk1"/>
                </a:solidFill>
              </a:rPr>
              <a:t> </a:t>
            </a:r>
          </a:p>
          <a:p>
            <a:pPr marL="457200" lvl="0" indent="-342900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●"/>
            </a:pP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16% customers hang up within 10 seconds = 84% do NOT hang up within 10 seconds</a:t>
            </a:r>
          </a:p>
        </p:txBody>
      </p:sp>
      <p:cxnSp>
        <p:nvCxnSpPr>
          <p:cNvPr id="237" name="Shape 237"/>
          <p:cNvCxnSpPr/>
          <p:nvPr/>
        </p:nvCxnSpPr>
        <p:spPr>
          <a:xfrm rot="10800000" flipH="1">
            <a:off x="760300" y="1185125"/>
            <a:ext cx="5859600" cy="7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8" name="Shape 238"/>
          <p:cNvSpPr/>
          <p:nvPr/>
        </p:nvSpPr>
        <p:spPr>
          <a:xfrm>
            <a:off x="6733125" y="2941800"/>
            <a:ext cx="3980100" cy="2060700"/>
          </a:xfrm>
          <a:prstGeom prst="flowChartAlternateProcess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/>
              <a:t>Service Level: </a:t>
            </a:r>
          </a:p>
          <a:p>
            <a:pPr lvl="0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percentage of customers whose waiting time is at or below the acceptable waiting time.</a:t>
            </a:r>
          </a:p>
          <a:p>
            <a:pPr lvl="0" rtl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1600">
                <a:solidFill>
                  <a:schemeClr val="dk1"/>
                </a:solidFill>
              </a:rPr>
              <a:t>Target SL = 90% of all customers are served within 10 seconds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700" cy="2793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sp>
        <p:nvSpPr>
          <p:cNvPr id="245" name="Shape 245"/>
          <p:cNvSpPr txBox="1"/>
          <p:nvPr/>
        </p:nvSpPr>
        <p:spPr>
          <a:xfrm>
            <a:off x="1045650" y="1663625"/>
            <a:ext cx="10100700" cy="42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s= number of agents/servers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a=      = offered load= minimum number of agents required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   = a/s = utilization rate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850" y="2371125"/>
            <a:ext cx="542699" cy="353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3325" y="2968000"/>
            <a:ext cx="256025" cy="27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3333" y="3441408"/>
            <a:ext cx="4654174" cy="144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3825" y="4965200"/>
            <a:ext cx="8116350" cy="665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Shape 250"/>
          <p:cNvCxnSpPr/>
          <p:nvPr/>
        </p:nvCxnSpPr>
        <p:spPr>
          <a:xfrm rot="10800000" flipH="1">
            <a:off x="760300" y="1185125"/>
            <a:ext cx="5859600" cy="7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1" name="Shape 251"/>
          <p:cNvSpPr txBox="1"/>
          <p:nvPr/>
        </p:nvSpPr>
        <p:spPr>
          <a:xfrm>
            <a:off x="760300" y="641825"/>
            <a:ext cx="4766700" cy="5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Comic Sans MS"/>
                <a:ea typeface="Comic Sans MS"/>
                <a:cs typeface="Comic Sans MS"/>
                <a:sym typeface="Comic Sans MS"/>
              </a:rPr>
              <a:t>Formula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 txBox="1"/>
          <p:nvPr/>
        </p:nvSpPr>
        <p:spPr>
          <a:xfrm>
            <a:off x="760300" y="1198375"/>
            <a:ext cx="10379100" cy="116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420s service time; 10s AWT; 90% service level; arrival rate</a:t>
            </a:r>
          </a:p>
          <a:p>
            <a:pPr lvl="0" rtl="0">
              <a:lnSpc>
                <a:spcPct val="90000"/>
              </a:lnSpc>
              <a:spcBef>
                <a:spcPts val="600"/>
              </a:spcBef>
              <a:buNone/>
            </a:pP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Office PowerPoint</Application>
  <PresentationFormat>Widescreen</PresentationFormat>
  <Paragraphs>136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Comic Sans MS</vt:lpstr>
      <vt:lpstr>Calibri</vt:lpstr>
      <vt:lpstr>Garamond</vt:lpstr>
      <vt:lpstr>Organic</vt:lpstr>
      <vt:lpstr>Call Center Scheduling Problem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 Center Scheduling Problem </dc:title>
  <cp:lastModifiedBy>Johnny Chang</cp:lastModifiedBy>
  <cp:revision>2</cp:revision>
  <dcterms:modified xsi:type="dcterms:W3CDTF">2016-04-28T04:26:36Z</dcterms:modified>
</cp:coreProperties>
</file>